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58" r:id="rId4"/>
    <p:sldId id="273" r:id="rId5"/>
    <p:sldId id="261" r:id="rId6"/>
    <p:sldId id="269" r:id="rId7"/>
    <p:sldId id="271" r:id="rId8"/>
    <p:sldId id="272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D6DBC-5FBD-4CC3-8EC8-2EC1FF292E71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1AADF-B9E9-4FAB-A0A2-6BC2E1D76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8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1AADF-B9E9-4FAB-A0A2-6BC2E1D765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0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1AADF-B9E9-4FAB-A0A2-6BC2E1D765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82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1AADF-B9E9-4FAB-A0A2-6BC2E1D765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7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01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7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4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65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9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2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F828C-F176-49E6-A799-5F8E0C0B749B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CDAFE-DE11-4FD2-9E76-DEC7BE29A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68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away.php?to=https://vimeo.com/512212159&amp;cc_key=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abitur.tatngp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80;&#1084;&#1091;&#1083;&#1103;&#1090;&#1086;&#1088;&#1053;&#1043;&#1055;&#1059;.pd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.tatngpi.ru/img/project_ngpu/4.%20%D0%AD%D0%BC%D0%BE%D1%86%D0%B8%D0%BE%D0%BD%D0%B0%D0%BB%D1%8C%D0%BD%D1%8B%D0%B9%20%D0%B8%D0%BD%D1%82%D0%B5%D0%BB%D0%BB%D0%B5%D0%BA%D1%82%20%D0%BA%D0%B0%D0%BA%20%D1%80%D0%B5%D1%81%D1%83%D1%80%D1%81%20%D0%BF%D1%80%D0%BE%D1%84%D0%B8%D0%BB%D0%B0%D0%BA%D1%82%D0%B8%D0%BA%D0%B8%20%D1%81%D1%82%D1%80%D0%B5%D1%81%D1%81%D0%B0%20%D0%B8.jpg" TargetMode="Externa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hyperlink" Target="https://tatngpi.ru/science/proekty-ngpu/mir-dlya-vsekh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tatngpi.ru/about_the_university/news/2594/" TargetMode="Externa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hyperlink" Target="https://tatngpi.ru/science/proekty-ngp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hyperlink" Target="https://tatngpi.ru/science/laboratories/research/" TargetMode="External"/><Relationship Id="rId4" Type="http://schemas.openxmlformats.org/officeDocument/2006/relationships/hyperlink" Target="https://tatngpi.ru/science/laboratories/research/osnovnye-napravleniya-issledovaniy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atngpi.ru/science/sno/index.php?sphrase_id=17374#:~:text=%D0%9F%D1%81%D0%B8%D1%85%D0%BE%D0%BB%D0%BE%D0%B3%D0%B8%D1%87%D0%B5%D1%81%D0%BA%D0%B8%D0%B9%20%D0%BA%D1%80%D1%83%D0%B6%D0%BE%D0%BA%20%C2%AB%D0%90%D0%BC%D0%B0%D0%BB%D1%82%D0%B5%D1%8F%C2%BB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s://tatngpi.ru/science/sno/index.php?sphrase_id=17374#:~:text=%D0%9B%D0%BE%D0%B3%D0%BE%D0%BF%D0%B5%D0%B4%D0%B8%D1%87%D0%B5%D1%81%D0%BA%D0%B8%D0%B9%20%D0%BA%D1%80%D1%83%D0%B6%D0%BE%D0%BA%20%C2%ABLogo%D0%92%D0%B5%D0%B4%20%D0%BF%D0%BB%D1%8E%D1%81%C2%BB" TargetMode="External"/><Relationship Id="rId10" Type="http://schemas.openxmlformats.org/officeDocument/2006/relationships/image" Target="../media/image14.png"/><Relationship Id="rId4" Type="http://schemas.openxmlformats.org/officeDocument/2006/relationships/hyperlink" Target="&#1057;&#1080;&#1084;&#1091;&#1083;&#1103;&#1090;&#1086;&#1088;&#1053;&#1043;&#1055;&#1059;.pdf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tatngpi.ru/universitet/struktura-ngpu/osnovnye-podrazdeleniya/fakultet-pedagogiki-i-psikhologii/kafedry/kafedra-pedagogiki-i-psikhologii-im-z-t-sharafutdinova/" TargetMode="External"/><Relationship Id="rId4" Type="http://schemas.openxmlformats.org/officeDocument/2006/relationships/hyperlink" Target="mailto:kpip@tatngpi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698">
            <a:off x="1200895" y="-7225025"/>
            <a:ext cx="6858000" cy="152404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571" y="1877575"/>
            <a:ext cx="6003499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Courier New" panose="02070309020205020404" pitchFamily="49" charset="0"/>
              </a:rPr>
              <a:t>КАФЕДРА ПСИХОЛОГО-ПЕДАГОГИЧЕСКОГО И СПЕЦИАЛЬНОГО ДЕФЕКТОЛОГИЧЕСКОГО ОБРАЗОВАНИЯ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571" y="632316"/>
            <a:ext cx="6003499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Courier New" panose="02070309020205020404" pitchFamily="49" charset="0"/>
              </a:rPr>
              <a:t>ФАКУЛЬТЕТ ПЕДАГОГИКИ И ПСИХОЛОГИИ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431" y="5680136"/>
            <a:ext cx="505377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НАБЕРЕЖНОЧЕЛНИНСКИЙ ГОСУДАРСТВЕННЫЙ ПЕДАГОГИЧЕСКИЙ УНИВЕРСИТЕТ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7" y="201435"/>
            <a:ext cx="4510550" cy="64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" y="-6077"/>
            <a:ext cx="12192000" cy="687015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26959" y="0"/>
            <a:ext cx="314632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9265" y="0"/>
            <a:ext cx="314632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97038" y="440328"/>
            <a:ext cx="4729921" cy="6463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3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33495" y="1100952"/>
            <a:ext cx="5880523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3" action="ppaction://hlinksldjump"/>
              </a:rPr>
              <a:t>НАПРАВЛЕНИЯ ПОДГОТОВКИ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48304" y="1802054"/>
            <a:ext cx="1587987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5" action="ppaction://hlinksldjump"/>
              </a:rPr>
              <a:t>НАУКА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268413" y="4522181"/>
            <a:ext cx="8137835" cy="95410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6" action="ppaction://hlinksldjump"/>
              </a:rPr>
              <a:t>РАБОТА В ЛАБОРАТОРИИ КОМПЛЕКСНЫХ ИССЛЕДОВАНИЙ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268413" y="3328214"/>
            <a:ext cx="5663380" cy="95410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7" action="ppaction://hlinksldjump"/>
              </a:rPr>
              <a:t>ПРОИЗВОДСТВЕННАЯ ПРАКТИКА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>
            <a:off x="268413" y="2565134"/>
            <a:ext cx="2068180" cy="523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4" action="ppaction://hlinksldjump"/>
              </a:rPr>
              <a:t>ПРОЕКТЫ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248304" y="5760796"/>
            <a:ext cx="4463844" cy="52322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8" action="ppaction://hlinksldjump"/>
              </a:rPr>
              <a:t>ОБРАТНАЯ СВЯЗЬ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14" y="1711298"/>
            <a:ext cx="2873061" cy="28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591"/>
            <a:ext cx="12192001" cy="689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7626" y="1927123"/>
            <a:ext cx="230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08463" y="337884"/>
            <a:ext cx="7536503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НАПРАВЛЕНИЯ ПОДГОТОВКИ: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3718" y="1528843"/>
            <a:ext cx="649912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44.03.02–Психолого-педагогическое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образование, профиль Дошкольное образование.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6280" y="3585418"/>
            <a:ext cx="649912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44.03.03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Специальное (дефектологическое) образование, профиль Логопедия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flipH="1">
            <a:off x="1273548" y="5804371"/>
            <a:ext cx="3249012" cy="855406"/>
          </a:xfrm>
          <a:prstGeom prst="stripedRightArrow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Вернуться в маршрут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12826" y="5840361"/>
            <a:ext cx="2467897" cy="615553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 Antiqua" panose="02040602050305030304" pitchFamily="18" charset="0"/>
                <a:cs typeface="Arial" panose="020B0604020202020204" pitchFamily="34" charset="0"/>
              </a:rPr>
              <a:t>Перейти в раздел</a:t>
            </a:r>
          </a:p>
          <a:p>
            <a:pPr algn="ctr"/>
            <a:r>
              <a:rPr lang="ru-RU" sz="1600" dirty="0" smtClean="0">
                <a:latin typeface="Book Antiqua" panose="02040602050305030304" pitchFamily="18" charset="0"/>
                <a:cs typeface="Arial" panose="020B0604020202020204" pitchFamily="34" charset="0"/>
                <a:hlinkClick r:id="rId4"/>
              </a:rPr>
              <a:t>АБИТУРИЕНТУ НГПУ</a:t>
            </a:r>
            <a:endParaRPr lang="ru-RU" sz="16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6280" y="2579355"/>
            <a:ext cx="649912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44.03.02–Психолого - педагогическое образование, профиль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Психология образования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2" y="1695021"/>
            <a:ext cx="3393100" cy="3393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8256" y="6132748"/>
            <a:ext cx="277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691092" y="5869233"/>
            <a:ext cx="2485622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 Antiqua" panose="02040602050305030304" pitchFamily="18" charset="0"/>
                <a:hlinkClick r:id="rId6"/>
              </a:rPr>
              <a:t>О направлениях подготовки</a:t>
            </a:r>
            <a:endParaRPr lang="ru-RU" dirty="0" smtClean="0">
              <a:latin typeface="Book Antiqua" panose="0204060205030503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6280" y="4600853"/>
            <a:ext cx="6499126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44.04.01 – Педагогическое образование, профиль Управление дошкольным образованием 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" y="-1007"/>
            <a:ext cx="12174795" cy="6858001"/>
          </a:xfrm>
          <a:prstGeom prst="rect">
            <a:avLst/>
          </a:prstGeom>
        </p:spPr>
      </p:pic>
      <p:sp>
        <p:nvSpPr>
          <p:cNvPr id="5" name="TextBox 4">
            <a:hlinkClick r:id="rId3" action="ppaction://hlinkfile"/>
          </p:cNvPr>
          <p:cNvSpPr txBox="1"/>
          <p:nvPr/>
        </p:nvSpPr>
        <p:spPr>
          <a:xfrm>
            <a:off x="207818" y="229983"/>
            <a:ext cx="5237018" cy="64940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u="sng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Эмоциональный интеллект как ресурс профилактики стресса и формирования стрессоустойчивости в профессиональной деятельности</a:t>
            </a:r>
            <a:endParaRPr lang="ru-RU" sz="16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Цель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проекта - повысить качество образования и обеспечить эффективность оказания психолого-педагогической помощи участникам образовательного процесса в профилактике стресса и формировании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стрессоустойчивости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Задачи проекта:</a:t>
            </a:r>
            <a:endParaRPr lang="ru-RU" sz="16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Обобщение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и распространение опыта психолого-педагогической и логопедической деятельности, повышение эффективности научно-исследовательской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деятельности.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. Содействие формированию социальных навыков, эмоционального интеллекта, способности выстраивать эффективные коммуникации участников образовательного процесса; профилактика стресса и эмоционального выгорания в профессиональной деятельности, формирование стрессоустойчивости у участников образовательного процесса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Формы </a:t>
            </a:r>
            <a:r>
              <a:rPr lang="ru-RU" sz="1600" dirty="0">
                <a:solidFill>
                  <a:schemeClr val="tx1"/>
                </a:solidFill>
                <a:latin typeface="Book Antiqua" panose="02040602050305030304" pitchFamily="18" charset="0"/>
              </a:rPr>
              <a:t>реализации – 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психологические тренинги,  семинары, мастер-классы, кружки, онлайн-олимпиады, экскурсии, эмоциональные </a:t>
            </a:r>
            <a:r>
              <a:rPr lang="ru-RU" sz="16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квесты</a:t>
            </a:r>
            <a:r>
              <a:rPr lang="ru-RU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, конференции.</a:t>
            </a:r>
            <a:endParaRPr lang="ru-RU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6785" y="219831"/>
            <a:ext cx="626814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НАУКА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7" name="Штриховая стрелка вправо 6">
            <a:hlinkClick r:id="rId4" action="ppaction://hlinksldjump"/>
          </p:cNvPr>
          <p:cNvSpPr/>
          <p:nvPr/>
        </p:nvSpPr>
        <p:spPr>
          <a:xfrm flipH="1">
            <a:off x="7550611" y="6030271"/>
            <a:ext cx="3249012" cy="855406"/>
          </a:xfrm>
          <a:prstGeom prst="stripedRightArrow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Вернуться в маршрут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9094" y="5112332"/>
            <a:ext cx="6027982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hlinkClick r:id="rId5"/>
              </a:rPr>
              <a:t>Эмоциональный интеллект как ресурс профилактики стресса и формирования стрессоустойчивости в профессиональной деятельности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29" y="2607525"/>
            <a:ext cx="3591098" cy="2391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904" y="1058667"/>
            <a:ext cx="3711352" cy="247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921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7012" y="409944"/>
            <a:ext cx="643029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ПРОЕКТЫ</a:t>
            </a:r>
            <a:endParaRPr lang="ru-RU" sz="3600" dirty="0">
              <a:solidFill>
                <a:schemeClr val="tx2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4320" y="1388598"/>
            <a:ext cx="5810865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Студенты активно занимаются научной деятельностью под руководством преподавателей нашей кафедры. Базой научных исследований является лаборатория комплексных исследований НГПУ.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триховая стрелка вправо 7">
            <a:hlinkClick r:id="rId4" action="ppaction://hlinksldjump"/>
          </p:cNvPr>
          <p:cNvSpPr/>
          <p:nvPr/>
        </p:nvSpPr>
        <p:spPr>
          <a:xfrm flipH="1">
            <a:off x="6252511" y="5609748"/>
            <a:ext cx="3249012" cy="855406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Вернуться в маршрут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6826" y="4441366"/>
            <a:ext cx="5788359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5"/>
              </a:rPr>
              <a:t>Исследовательский  проект "Все начинается с тебя</a:t>
            </a:r>
            <a:r>
              <a:rPr lang="ru-RU" dirty="0" smtClean="0">
                <a:hlinkClick r:id="rId5"/>
              </a:rPr>
              <a:t>!«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7" y="3875800"/>
            <a:ext cx="4185633" cy="260321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94320" y="3298188"/>
            <a:ext cx="5789931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7"/>
              </a:rPr>
              <a:t>Исследовательский проект «Мир для всех»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7091" t="-263" r="3437" b="263"/>
          <a:stretch/>
        </p:blipFill>
        <p:spPr>
          <a:xfrm>
            <a:off x="425887" y="662186"/>
            <a:ext cx="4185633" cy="2807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78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" y="-1"/>
            <a:ext cx="1217479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7041" y="219831"/>
            <a:ext cx="7157884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ПРОЗВОДСТВЕННАЯ ПРАКТИКА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4"/>
          </p:cNvPr>
          <p:cNvSpPr txBox="1"/>
          <p:nvPr/>
        </p:nvSpPr>
        <p:spPr>
          <a:xfrm>
            <a:off x="374882" y="152349"/>
            <a:ext cx="3880926" cy="64940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Учебная  или производственная практика на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логопункте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при общеобразовательной школе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или дошкольном образовательном учреждении является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обязательным видом учебной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работы, необходимой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основой для дальнейшей работы выпускников в речевых центрах, в оздоровительных и иных медучреждениях для лечения и коррекции нарушений речи детей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Базовыми образовательными учреждениями являются: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"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Детский сад комбинированного вида №71 «Кораблик»,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Детский сад комбинированного вида №44 «Золушка»,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Средняя общеобразовательная школа №42»,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Набережночелнинская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школа №68 для детей с ограниченными возможностями здоровья», ГБОУ «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Набережночелнинская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школа №87 для детей с ограниченными возможностями здоровья"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и др.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29" y="619432"/>
            <a:ext cx="56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Штриховая стрелка вправо 9">
            <a:hlinkClick r:id="rId5" action="ppaction://hlinksldjump"/>
          </p:cNvPr>
          <p:cNvSpPr/>
          <p:nvPr/>
        </p:nvSpPr>
        <p:spPr>
          <a:xfrm flipH="1">
            <a:off x="6907710" y="5743892"/>
            <a:ext cx="3249012" cy="855406"/>
          </a:xfrm>
          <a:prstGeom prst="stripedRightArrow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Вернуться в маршрут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224" y="1850928"/>
            <a:ext cx="6305518" cy="346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3144" y="1862199"/>
            <a:ext cx="489857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8000" indent="28800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научно-исследовательская деятельность профессорско-преподавательского состава, научных сотрудников, аспирантов, магистрантов и студентов;</a:t>
            </a:r>
          </a:p>
          <a:p>
            <a:pPr marL="288000" indent="28800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образовательная деятельность обучающихся;</a:t>
            </a:r>
          </a:p>
          <a:p>
            <a:pPr marL="288000" indent="28800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консультативно-просветительская деятельность среди обучающихся, сотрудников и населения города;</a:t>
            </a:r>
          </a:p>
          <a:p>
            <a:pPr marL="288000" indent="288000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деятельность студенческих кружков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C:\Users\kokcana\Desktop\лаборатория\фото\лаборатория\Панорама_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135" y="2064515"/>
            <a:ext cx="6120130" cy="320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3144" y="348343"/>
            <a:ext cx="11049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itchFamily="34" charset="0"/>
                <a:cs typeface="Times New Roman" pitchFamily="18" charset="0"/>
              </a:rPr>
              <a:t>РАБОТА В ЛАБОРАТОРИИ КОМПЛЕКСНЫХ ИССЛЕДОВАНИЙ НГПУ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5812" y="5609198"/>
            <a:ext cx="4900117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4"/>
              </a:rPr>
              <a:t>Основные направления исследований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7357" y="4888796"/>
            <a:ext cx="4898572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Лаборатория комплексных исследований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675812" y="6284925"/>
            <a:ext cx="4875904" cy="553998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Book Antiqua" panose="02040602050305030304" pitchFamily="18" charset="0"/>
                <a:hlinkClick r:id="rId6" action="ppaction://hlinksldjump"/>
              </a:rPr>
              <a:t>Студенческие кружки</a:t>
            </a:r>
            <a:endParaRPr lang="ru-RU" sz="16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Стрелка влево 4">
            <a:hlinkClick r:id="rId7" action="ppaction://hlinksldjump"/>
          </p:cNvPr>
          <p:cNvSpPr/>
          <p:nvPr/>
        </p:nvSpPr>
        <p:spPr>
          <a:xfrm>
            <a:off x="7018986" y="5657629"/>
            <a:ext cx="2962141" cy="972195"/>
          </a:xfrm>
          <a:prstGeom prst="lef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Вернуться в маршрут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" y="0"/>
            <a:ext cx="12174795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6557"/>
            <a:ext cx="1219200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СТУДЕНЧЕСКИЕ КРУЖКИ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4" action="ppaction://hlinkfile"/>
          </p:cNvPr>
          <p:cNvSpPr txBox="1"/>
          <p:nvPr/>
        </p:nvSpPr>
        <p:spPr>
          <a:xfrm>
            <a:off x="412111" y="998982"/>
            <a:ext cx="5470074" cy="32932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«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Logo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Вед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+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5"/>
              </a:rPr>
              <a:t>»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- это: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закрепление теоретических знаний, практических умений и навыков студентов через использование логопедического оборудования лаборатории НГПУ при написании практической части курсовых и выпускных квалифицированных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использование оборудования лаборатории НГПУ при оказании консультационной помощи;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совершенствование компетенций предметных, методических, психолого-педагогических, коммуникативных необходимых для выполнения будущей профессиональной деятельности в условиях реализации ФГОС ООО.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29" y="619432"/>
            <a:ext cx="56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Штриховая стрелка вправо 9">
            <a:hlinkClick r:id="rId6" action="ppaction://hlinksldjump"/>
          </p:cNvPr>
          <p:cNvSpPr/>
          <p:nvPr/>
        </p:nvSpPr>
        <p:spPr>
          <a:xfrm flipH="1">
            <a:off x="8963891" y="6148157"/>
            <a:ext cx="2762342" cy="689150"/>
          </a:xfrm>
          <a:prstGeom prst="stripedRightArrow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Вернуться в маршрут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C:\Users\user4\Downloads\671CAD20-DE81-4C5E-AEB6-CB25730E4B40.JPG"/>
          <p:cNvPicPr/>
          <p:nvPr/>
        </p:nvPicPr>
        <p:blipFill rotWithShape="1">
          <a:blip r:embed="rId7"/>
          <a:srcRect l="3282" r="4579"/>
          <a:stretch/>
        </p:blipFill>
        <p:spPr bwMode="auto">
          <a:xfrm>
            <a:off x="4064715" y="4450347"/>
            <a:ext cx="3899168" cy="208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420198" y="992124"/>
            <a:ext cx="5031413" cy="28315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8"/>
              </a:rPr>
              <a:t>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8"/>
              </a:rPr>
              <a:t>Амалтея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8"/>
              </a:rPr>
              <a:t>»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- это: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поддержка и развитие элементов самостоятельной научно-практической деятельности студентов в области психологии;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наиболее полное раскрытие творческих способностей студентов, обеспечения органического единства учебной, методической и научной работы.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решение актуальных научно-практических вопросов психологии (в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т.ч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. профилактика наркотизации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87537" y="3894585"/>
            <a:ext cx="3272385" cy="2182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/>
          <a:srcRect l="6063" t="9192" r="1380" b="2471"/>
          <a:stretch/>
        </p:blipFill>
        <p:spPr>
          <a:xfrm>
            <a:off x="418988" y="4623434"/>
            <a:ext cx="3316778" cy="21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0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TextBox 2"/>
          <p:cNvSpPr txBox="1"/>
          <p:nvPr/>
        </p:nvSpPr>
        <p:spPr>
          <a:xfrm>
            <a:off x="2664103" y="551905"/>
            <a:ext cx="660727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ОБРАТНАЯ СВЯЗЬ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>
            <a:hlinkClick r:id="rId3" action="ppaction://hlinksldjump"/>
          </p:cNvPr>
          <p:cNvSpPr/>
          <p:nvPr/>
        </p:nvSpPr>
        <p:spPr>
          <a:xfrm flipH="1">
            <a:off x="7390648" y="5726498"/>
            <a:ext cx="3249012" cy="855406"/>
          </a:xfrm>
          <a:prstGeom prst="stripedRightArrow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Вернуться в маршрут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559" y="2536987"/>
            <a:ext cx="4846163" cy="120032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ahnschrift SemiCondensed" panose="020B0502040204020203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Почта кафедры для обратной связи: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hlinkClick r:id="rId4"/>
              </a:rPr>
              <a:t>kpip@tatngpi.ru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(доп.113)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5940" y="5984924"/>
            <a:ext cx="2191403" cy="33855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Перейти на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hlinkClick r:id="rId5"/>
              </a:rPr>
              <a:t>сайт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59349" y="3925360"/>
            <a:ext cx="5404586" cy="1561040"/>
          </a:xfrm>
          <a:prstGeom prst="upArrowCallou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Будем рады обратной связи!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По всем вопросам пишите нам на почту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https://tatarstan.ru/rus/file/news/28_1345013_bi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131" y="1875307"/>
            <a:ext cx="5940425" cy="33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550</Words>
  <Application>Microsoft Office PowerPoint</Application>
  <PresentationFormat>Широкоэкранный</PresentationFormat>
  <Paragraphs>69</Paragraphs>
  <Slides>9</Slides>
  <Notes>3</Notes>
  <HiddenSlides>6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 Unicode MS</vt:lpstr>
      <vt:lpstr>Arial</vt:lpstr>
      <vt:lpstr>Bahnschrift SemiCondensed</vt:lpstr>
      <vt:lpstr>Book Antiqua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Расторгуева</dc:creator>
  <cp:lastModifiedBy>Хаертдинова Р.М.</cp:lastModifiedBy>
  <cp:revision>165</cp:revision>
  <dcterms:created xsi:type="dcterms:W3CDTF">2020-10-16T05:56:35Z</dcterms:created>
  <dcterms:modified xsi:type="dcterms:W3CDTF">2023-06-16T10:59:36Z</dcterms:modified>
</cp:coreProperties>
</file>